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0" r:id="rId1"/>
    <p:sldMasterId id="2147483699" r:id="rId2"/>
    <p:sldMasterId id="2147483718" r:id="rId3"/>
    <p:sldMasterId id="2147483730" r:id="rId4"/>
  </p:sldMasterIdLst>
  <p:notesMasterIdLst>
    <p:notesMasterId r:id="rId22"/>
  </p:notesMasterIdLst>
  <p:sldIdLst>
    <p:sldId id="641" r:id="rId5"/>
    <p:sldId id="601" r:id="rId6"/>
    <p:sldId id="609" r:id="rId7"/>
    <p:sldId id="637" r:id="rId8"/>
    <p:sldId id="608" r:id="rId9"/>
    <p:sldId id="607" r:id="rId10"/>
    <p:sldId id="606" r:id="rId11"/>
    <p:sldId id="638" r:id="rId12"/>
    <p:sldId id="639" r:id="rId13"/>
    <p:sldId id="605" r:id="rId14"/>
    <p:sldId id="604" r:id="rId15"/>
    <p:sldId id="644" r:id="rId16"/>
    <p:sldId id="613" r:id="rId17"/>
    <p:sldId id="640" r:id="rId18"/>
    <p:sldId id="507" r:id="rId19"/>
    <p:sldId id="645" r:id="rId20"/>
    <p:sldId id="643" r:id="rId21"/>
  </p:sldIdLst>
  <p:sldSz cx="9144000" cy="5143500" type="screen16x9"/>
  <p:notesSz cx="6858000" cy="9144000"/>
  <p:embeddedFontLst>
    <p:embeddedFont>
      <p:font typeface="楷体" pitchFamily="49" charset="-122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黑体" pitchFamily="49" charset="-122"/>
      <p:regular r:id="rId28"/>
    </p:embeddedFont>
    <p:embeddedFont>
      <p:font typeface="幼圆" pitchFamily="49" charset="-122"/>
      <p:regular r:id="rId29"/>
    </p:embeddedFont>
    <p:embeddedFont>
      <p:font typeface="Wingdings 2" pitchFamily="18" charset="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9933"/>
    <a:srgbClr val="0000FF"/>
    <a:srgbClr val="009900"/>
    <a:srgbClr val="AFF22A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61"/>
        <p:guide orient="horz" pos="1581"/>
        <p:guide pos="3858"/>
        <p:guide pos="2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99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3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07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543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85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5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688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31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96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7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14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419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51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429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100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4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423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037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660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705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139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697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462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563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94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98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813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5008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9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19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24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96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1449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7157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66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6509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159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53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9527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793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306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158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5357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771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88835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90098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6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207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27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8843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60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25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059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084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828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3639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41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204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5565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68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69087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3155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188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8557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115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456032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8294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5682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10405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9590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396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27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43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探索乐园 数字密码锁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66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49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探索乐园 身份证号码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90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467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20905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  <p:sldLayoutId id="2147483753" r:id="rId23"/>
    <p:sldLayoutId id="2147483754" r:id="rId24"/>
    <p:sldLayoutId id="2147483755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6.xml"/><Relationship Id="rId6" Type="http://schemas.openxmlformats.org/officeDocument/2006/relationships/slide" Target="slide7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7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数字密码锁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身份证号码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8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67722" y="281439"/>
            <a:ext cx="8552750" cy="178625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一张存折的密码由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个数字组成，每个数字都是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0-9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这十个数字中的一个，只有当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个数字与所设定的密码相同时，才能将款取出。他最多试多少次才能找到正确的密码？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076980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627785" y="2365494"/>
            <a:ext cx="4104456" cy="864000"/>
          </a:xfrm>
          <a:prstGeom prst="wedgeRoundRectCallout">
            <a:avLst>
              <a:gd name="adj1" fmla="val 58899"/>
              <a:gd name="adj2" fmla="val -7257"/>
              <a:gd name="adj3" fmla="val 16667"/>
            </a:avLst>
          </a:prstGeom>
          <a:noFill/>
          <a:ln w="25400" cap="flat" cmpd="sng" algn="ctr">
            <a:solidFill>
              <a:srgbClr val="BECE37">
                <a:shade val="50000"/>
              </a:srgbClr>
            </a:solidFill>
            <a:prstDash val="solid"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我忘了最后两个数字是几了，但肯定都不是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“0”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和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“9”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。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120850" y="3285465"/>
            <a:ext cx="337121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baseline="30000" dirty="0">
                <a:solidFill>
                  <a:srgbClr val="FF0000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-1=63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（次）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87624" y="3902050"/>
            <a:ext cx="7200800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答：他最多试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次才能找到正确的密码。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323528" y="292750"/>
            <a:ext cx="8496944" cy="119888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某一天的课程表要排入品德、语文、数学、音乐、书法、英语共六节课。如果第一节课不排音乐，共有多少种不同的排课表的方法？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048867" y="2283718"/>
            <a:ext cx="5187429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1=600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（种）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75656" y="3037954"/>
            <a:ext cx="6169142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答：共有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600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种不同的排课表的方法。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8" y="267494"/>
            <a:ext cx="8568952" cy="81026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从甲城到乙城的快速列车，除起点和终点外，途中还要停靠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个车站，这趟列车一共有多少种不同的车票？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80915" y="2317874"/>
            <a:ext cx="425132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6+5+4+3+2+1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（种）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47664" y="3109962"/>
            <a:ext cx="7200800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答：这趟列车一共有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种不同的车票。</a:t>
            </a:r>
          </a:p>
        </p:txBody>
      </p:sp>
    </p:spTree>
    <p:extLst>
      <p:ext uri="{BB962C8B-B14F-4D97-AF65-F5344CB8AC3E}">
        <p14:creationId xmlns:p14="http://schemas.microsoft.com/office/powerpoint/2010/main" val="27259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267494"/>
            <a:ext cx="8424936" cy="81026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玲玲妈妈要出去旅游，她的行李箱上有密码锁，密码是一个四位数字，每个数字都可以是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0-9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这十个数字中的任意一个。妈妈在整理行李箱时发现密码锁锁着，并且忘记了密码。只记得第一位数字是奇数，最后一位是最小的合数，妈妈想打开密码锁，最多要多少次才能打开？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339752" y="3003798"/>
            <a:ext cx="425132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5×10×10×1=500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（次）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23728" y="3751828"/>
            <a:ext cx="537273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答：最多要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500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次才能打开。</a:t>
            </a:r>
          </a:p>
        </p:txBody>
      </p:sp>
      <p:sp>
        <p:nvSpPr>
          <p:cNvPr id="12" name="对话气泡: 圆角矩形 11"/>
          <p:cNvSpPr/>
          <p:nvPr/>
        </p:nvSpPr>
        <p:spPr>
          <a:xfrm>
            <a:off x="4355976" y="1635646"/>
            <a:ext cx="2880320" cy="454660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accent2">
              <a:alpha val="4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对话气泡: 圆角矩形 11"/>
          <p:cNvSpPr/>
          <p:nvPr/>
        </p:nvSpPr>
        <p:spPr>
          <a:xfrm>
            <a:off x="1115616" y="2067694"/>
            <a:ext cx="1800200" cy="454660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accent2">
              <a:alpha val="4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" grpId="0"/>
      <p:bldP spid="12" grpId="0" bldLvl="0" animBg="1"/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277223"/>
            <a:ext cx="8424936" cy="122618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某城市的电话号码由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个数字组成，其中第一个数字不为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，也不为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。这个城市不出现重复数字的电话号码共有多少个？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1475656" y="2211710"/>
            <a:ext cx="594210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8×9×8×7×6×5×4=483840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（个）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31640" y="3075806"/>
            <a:ext cx="6552728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答：这个城市不出现重复数字的电话号码共有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483840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个。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45260" y="2283718"/>
            <a:ext cx="6173470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完成一项任务需要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n个步骤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,完成第一个步骤有</a:t>
            </a:r>
            <a:r>
              <a:rPr lang="zh-CN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a种可能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,完成第二个步骤有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b种可能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,完成第三个步骤有</a:t>
            </a:r>
            <a:r>
              <a:rPr lang="zh-CN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c种可能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……那么完成这项任务就有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a×b×c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 种结果。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195736" y="1745253"/>
            <a:ext cx="482514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调查一下你所在市的电话号码是几位，增加一位可增加多少用户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？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77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30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479" y="987574"/>
            <a:ext cx="1815465" cy="1705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83486"/>
            <a:ext cx="2176145" cy="17322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775" y="3007360"/>
            <a:ext cx="1935480" cy="1534160"/>
          </a:xfrm>
          <a:prstGeom prst="rect">
            <a:avLst/>
          </a:prstGeom>
        </p:spPr>
      </p:pic>
      <p:sp>
        <p:nvSpPr>
          <p:cNvPr id="15" name="对话气泡: 圆角矩形 14"/>
          <p:cNvSpPr/>
          <p:nvPr/>
        </p:nvSpPr>
        <p:spPr>
          <a:xfrm>
            <a:off x="755577" y="1344295"/>
            <a:ext cx="1272614" cy="489585"/>
          </a:xfrm>
          <a:prstGeom prst="wedgeRoundRectCallout">
            <a:avLst>
              <a:gd name="adj1" fmla="val 72012"/>
              <a:gd name="adj2" fmla="val 10700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保险柜</a:t>
            </a:r>
          </a:p>
        </p:txBody>
      </p:sp>
      <p:sp>
        <p:nvSpPr>
          <p:cNvPr id="10" name="对话气泡: 圆角矩形 14"/>
          <p:cNvSpPr/>
          <p:nvPr/>
        </p:nvSpPr>
        <p:spPr>
          <a:xfrm>
            <a:off x="7331834" y="1275606"/>
            <a:ext cx="1272614" cy="489585"/>
          </a:xfrm>
          <a:prstGeom prst="wedgeRoundRectCallout">
            <a:avLst>
              <a:gd name="adj1" fmla="val -90880"/>
              <a:gd name="adj2" fmla="val 52204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密码箱</a:t>
            </a:r>
          </a:p>
        </p:txBody>
      </p:sp>
      <p:sp>
        <p:nvSpPr>
          <p:cNvPr id="11" name="对话气泡: 圆角矩形 14"/>
          <p:cNvSpPr/>
          <p:nvPr/>
        </p:nvSpPr>
        <p:spPr>
          <a:xfrm>
            <a:off x="678107" y="3794760"/>
            <a:ext cx="1272614" cy="489585"/>
          </a:xfrm>
          <a:prstGeom prst="wedgeRoundRectCallout">
            <a:avLst>
              <a:gd name="adj1" fmla="val 69439"/>
              <a:gd name="adj2" fmla="val -3177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旅行箱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2165" y="3007360"/>
            <a:ext cx="3734435" cy="1085850"/>
          </a:xfrm>
          <a:prstGeom prst="rect">
            <a:avLst/>
          </a:prstGeom>
        </p:spPr>
      </p:pic>
      <p:sp>
        <p:nvSpPr>
          <p:cNvPr id="12" name="对话气泡: 圆角矩形 14"/>
          <p:cNvSpPr/>
          <p:nvPr/>
        </p:nvSpPr>
        <p:spPr>
          <a:xfrm>
            <a:off x="4572000" y="4155974"/>
            <a:ext cx="3528392" cy="432000"/>
          </a:xfrm>
          <a:prstGeom prst="wedgeRoundRectCallout">
            <a:avLst>
              <a:gd name="adj1" fmla="val 34523"/>
              <a:gd name="adj2" fmla="val -97799"/>
              <a:gd name="adj3" fmla="val 16667"/>
            </a:avLst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为什么都采用数字密码锁呢？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1885535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813390" y="530121"/>
            <a:ext cx="8104622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）假如密码锁由两个数字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组成，每格都可以出现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7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十个数字。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011" y="2293004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319615" y="2633841"/>
            <a:ext cx="5132705" cy="802005"/>
          </a:xfrm>
          <a:prstGeom prst="wedgeRoundRectCallout">
            <a:avLst>
              <a:gd name="adj1" fmla="val 56326"/>
              <a:gd name="adj2" fmla="val -27004"/>
              <a:gd name="adj3" fmla="val 16667"/>
            </a:avLst>
          </a:prstGeom>
          <a:noFill/>
          <a:ln w="25400" cap="flat" cmpd="sng" algn="ctr">
            <a:solidFill>
              <a:srgbClr val="BECE37">
                <a:shade val="50000"/>
              </a:srgbClr>
            </a:solidFill>
            <a:prstDash val="solid"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可以这样算：用每个数字打头都可以组成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密码。如，用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打头得到的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个密码是：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2279" y="3522320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190572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9" name="矩形标注 8"/>
          <p:cNvSpPr/>
          <p:nvPr/>
        </p:nvSpPr>
        <p:spPr>
          <a:xfrm>
            <a:off x="147011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501479" y="3541370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3124924" y="354137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12" name="矩形标注 11"/>
          <p:cNvSpPr/>
          <p:nvPr/>
        </p:nvSpPr>
        <p:spPr>
          <a:xfrm>
            <a:off x="2689314" y="354137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613999" y="3522320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423744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19" name="矩形标注 18"/>
          <p:cNvSpPr/>
          <p:nvPr/>
        </p:nvSpPr>
        <p:spPr>
          <a:xfrm>
            <a:off x="380183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5814149" y="3522320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43759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2" name="矩形标注 21"/>
          <p:cNvSpPr/>
          <p:nvPr/>
        </p:nvSpPr>
        <p:spPr>
          <a:xfrm>
            <a:off x="500198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6967309" y="3522320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24" name="矩形标注 23"/>
          <p:cNvSpPr/>
          <p:nvPr/>
        </p:nvSpPr>
        <p:spPr>
          <a:xfrm>
            <a:off x="659075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5" name="矩形标注 24"/>
          <p:cNvSpPr/>
          <p:nvPr/>
        </p:nvSpPr>
        <p:spPr>
          <a:xfrm>
            <a:off x="6155144" y="3522320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2091055" y="3918585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28" name="矩形标注 27"/>
          <p:cNvSpPr/>
          <p:nvPr/>
        </p:nvSpPr>
        <p:spPr>
          <a:xfrm>
            <a:off x="1905724" y="401571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29" name="矩形标注 28"/>
          <p:cNvSpPr/>
          <p:nvPr/>
        </p:nvSpPr>
        <p:spPr>
          <a:xfrm>
            <a:off x="1470114" y="401571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3501479" y="3986505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31" name="矩形标注 30"/>
          <p:cNvSpPr/>
          <p:nvPr/>
        </p:nvSpPr>
        <p:spPr>
          <a:xfrm>
            <a:off x="3124924" y="398650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32" name="矩形标注 31"/>
          <p:cNvSpPr/>
          <p:nvPr/>
        </p:nvSpPr>
        <p:spPr>
          <a:xfrm>
            <a:off x="2689314" y="398650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4422775" y="3918585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36" name="矩形标注 35"/>
          <p:cNvSpPr/>
          <p:nvPr/>
        </p:nvSpPr>
        <p:spPr>
          <a:xfrm>
            <a:off x="4237444" y="401571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37" name="矩形标注 36"/>
          <p:cNvSpPr/>
          <p:nvPr/>
        </p:nvSpPr>
        <p:spPr>
          <a:xfrm>
            <a:off x="3801834" y="401571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>
          <a:xfrm>
            <a:off x="5575935" y="3910965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endParaRPr lang="zh-CN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39" name="矩形标注 38"/>
          <p:cNvSpPr/>
          <p:nvPr/>
        </p:nvSpPr>
        <p:spPr>
          <a:xfrm>
            <a:off x="5390604" y="400809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40" name="矩形标注 39"/>
          <p:cNvSpPr/>
          <p:nvPr/>
        </p:nvSpPr>
        <p:spPr>
          <a:xfrm>
            <a:off x="4954994" y="400809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6967309" y="3986505"/>
            <a:ext cx="340995" cy="38544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b="1" dirty="0">
              <a:latin typeface="楷体" panose="02010609060101010101" pitchFamily="49" charset="-122"/>
              <a:ea typeface="楷体" panose="02010609060101010101" pitchFamily="49" charset="-122"/>
              <a:sym typeface="Wingdings 2" panose="05020102010507070707" charset="0"/>
            </a:endParaRPr>
          </a:p>
        </p:txBody>
      </p:sp>
      <p:sp>
        <p:nvSpPr>
          <p:cNvPr id="42" name="矩形标注 41"/>
          <p:cNvSpPr/>
          <p:nvPr/>
        </p:nvSpPr>
        <p:spPr>
          <a:xfrm>
            <a:off x="6590754" y="398650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</a:p>
        </p:txBody>
      </p:sp>
      <p:sp>
        <p:nvSpPr>
          <p:cNvPr id="43" name="矩形标注 42"/>
          <p:cNvSpPr/>
          <p:nvPr/>
        </p:nvSpPr>
        <p:spPr>
          <a:xfrm>
            <a:off x="6155144" y="3986505"/>
            <a:ext cx="376555" cy="342265"/>
          </a:xfrm>
          <a:prstGeom prst="wedgeRectCallout">
            <a:avLst>
              <a:gd name="adj1" fmla="val -20925"/>
              <a:gd name="adj2" fmla="val 49117"/>
            </a:avLst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961878" y="4299942"/>
            <a:ext cx="2762250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10×10=100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</a:p>
        </p:txBody>
      </p:sp>
      <p:sp>
        <p:nvSpPr>
          <p:cNvPr id="15" name="对话气泡: 圆角矩形 14"/>
          <p:cNvSpPr/>
          <p:nvPr/>
        </p:nvSpPr>
        <p:spPr>
          <a:xfrm>
            <a:off x="1281544" y="2103755"/>
            <a:ext cx="4226560" cy="467995"/>
          </a:xfrm>
          <a:prstGeom prst="wedgeRoundRectCallout">
            <a:avLst>
              <a:gd name="adj1" fmla="val -57421"/>
              <a:gd name="adj2" fmla="val -15807"/>
              <a:gd name="adj3" fmla="val 16667"/>
            </a:avLst>
          </a:prstGeom>
          <a:noFill/>
          <a:ln w="25400" cap="flat" cmpd="sng" algn="ctr">
            <a:solidFill>
              <a:srgbClr val="F07474">
                <a:shade val="50000"/>
              </a:srgbClr>
            </a:solidFill>
            <a:prstDash val="solid"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这样的密码锁一共有多少个密码呢？</a:t>
            </a: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5" grpId="0"/>
      <p:bldP spid="8" grpId="0" bldLvl="0" animBg="1"/>
      <p:bldP spid="9" grpId="0" bldLvl="0" animBg="1"/>
      <p:bldP spid="10" grpId="0"/>
      <p:bldP spid="11" grpId="0" bldLvl="0" animBg="1"/>
      <p:bldP spid="12" grpId="0" bldLvl="0" animBg="1"/>
      <p:bldP spid="13" grpId="0"/>
      <p:bldP spid="14" grpId="0" bldLvl="0" animBg="1"/>
      <p:bldP spid="19" grpId="0" bldLvl="0" animBg="1"/>
      <p:bldP spid="20" grpId="0"/>
      <p:bldP spid="21" grpId="0" bldLvl="0" animBg="1"/>
      <p:bldP spid="22" grpId="0" bldLvl="0" animBg="1"/>
      <p:bldP spid="23" grpId="0"/>
      <p:bldP spid="24" grpId="0" bldLvl="0" animBg="1"/>
      <p:bldP spid="25" grpId="0" bldLvl="0" animBg="1"/>
      <p:bldP spid="26" grpId="0"/>
      <p:bldP spid="28" grpId="0" bldLvl="0" animBg="1"/>
      <p:bldP spid="29" grpId="0" bldLvl="0" animBg="1"/>
      <p:bldP spid="30" grpId="0"/>
      <p:bldP spid="31" grpId="0" bldLvl="0" animBg="1"/>
      <p:bldP spid="32" grpId="0" bldLvl="0" animBg="1"/>
      <p:bldP spid="35" grpId="0"/>
      <p:bldP spid="36" grpId="0" bldLvl="0" animBg="1"/>
      <p:bldP spid="37" grpId="0" bldLvl="0" animBg="1"/>
      <p:bldP spid="38" grpId="0"/>
      <p:bldP spid="39" grpId="0" bldLvl="0" animBg="1"/>
      <p:bldP spid="40" grpId="0" bldLvl="0" animBg="1"/>
      <p:bldP spid="41" grpId="0"/>
      <p:bldP spid="42" grpId="0" bldLvl="0" animBg="1"/>
      <p:bldP spid="43" grpId="0" bldLvl="0" animBg="1"/>
      <p:bldP spid="44" grpId="0"/>
      <p:bldP spid="1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101559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237326" y="339502"/>
            <a:ext cx="8439130" cy="1354207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）假如密码锁由两个数字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组成的，那么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7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十个数字能组成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1000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个密码？。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941076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/>
          <p:cNvSpPr/>
          <p:nvPr/>
        </p:nvSpPr>
        <p:spPr>
          <a:xfrm>
            <a:off x="1547664" y="2495550"/>
            <a:ext cx="4887942" cy="743585"/>
          </a:xfrm>
          <a:prstGeom prst="wedgeRoundRectCallout">
            <a:avLst>
              <a:gd name="adj1" fmla="val -57421"/>
              <a:gd name="adj2" fmla="val -15807"/>
              <a:gd name="adj3" fmla="val 16667"/>
            </a:avLst>
          </a:prstGeom>
          <a:noFill/>
          <a:ln w="25400" cap="flat" cmpd="sng" algn="ctr">
            <a:solidFill>
              <a:srgbClr val="F07474">
                <a:shade val="50000"/>
              </a:srgbClr>
            </a:solidFill>
            <a:prstDash val="solid"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你能根据两个数字组成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个密码推算出这个结果吗？试一试！</a:t>
            </a: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1907704" y="3433445"/>
            <a:ext cx="4896000" cy="864000"/>
          </a:xfrm>
          <a:prstGeom prst="wedgeRoundRectCallout">
            <a:avLst>
              <a:gd name="adj1" fmla="val 58057"/>
              <a:gd name="adj2" fmla="val -38843"/>
              <a:gd name="adj3" fmla="val 16667"/>
            </a:avLst>
          </a:prstGeom>
          <a:noFill/>
          <a:ln w="25400" cap="flat" cmpd="sng" algn="ctr">
            <a:solidFill>
              <a:srgbClr val="BECE37">
                <a:shade val="50000"/>
              </a:srgbClr>
            </a:solidFill>
            <a:prstDash val="solid"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每个数字打头都能组成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个密码，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个数字就可以组成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个密码。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843808" y="1851670"/>
            <a:ext cx="4094316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×10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×10=1000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8" grpId="0" bldLvl="0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900757" y="987574"/>
            <a:ext cx="7559675" cy="2666732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个由三个数字组成密码的密码锁，一共有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个密码。在这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个密码中，只有一个密码能将锁打开。知道密码的人，很容易就能把密码锁打开；不知道密码的人，要想偷偷打开锁，就得一个不漏地去试，先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001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002……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一直试到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999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。这样就可能要试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次，才能把锁打开。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" name="图片 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1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894" y="445375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31590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/>
          <p:cNvSpPr/>
          <p:nvPr/>
        </p:nvSpPr>
        <p:spPr>
          <a:xfrm>
            <a:off x="1890395" y="843558"/>
            <a:ext cx="3924000" cy="540000"/>
          </a:xfrm>
          <a:prstGeom prst="wedgeRoundRectCallout">
            <a:avLst>
              <a:gd name="adj1" fmla="val -57421"/>
              <a:gd name="adj2" fmla="val -15807"/>
              <a:gd name="adj3" fmla="val 16667"/>
            </a:avLst>
          </a:prstGeom>
          <a:noFill/>
          <a:ln w="25400" cap="flat" cmpd="sng" algn="ctr">
            <a:solidFill>
              <a:srgbClr val="F07474">
                <a:shade val="50000"/>
              </a:srgbClr>
            </a:solidFill>
            <a:prstDash val="solid"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次大约要多长时间？</a:t>
            </a: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411759" y="1635742"/>
            <a:ext cx="4644000" cy="864000"/>
          </a:xfrm>
          <a:prstGeom prst="wedgeRoundRectCallout">
            <a:avLst>
              <a:gd name="adj1" fmla="val 58112"/>
              <a:gd name="adj2" fmla="val -41363"/>
              <a:gd name="adj3" fmla="val 16667"/>
            </a:avLst>
          </a:prstGeom>
          <a:noFill/>
          <a:ln w="25400" cap="flat" cmpd="sng" algn="ctr">
            <a:solidFill>
              <a:srgbClr val="BECE37">
                <a:shade val="50000"/>
              </a:srgbClr>
            </a:solidFill>
            <a:prstDash val="solid"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按每试一组数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秒计算，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次需要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秒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167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分≈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时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Arial" panose="020B060402020202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17803" y="2859782"/>
            <a:ext cx="8030661" cy="1325478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的文件箱，一般使用由六个数字组成的密码锁。不知道密码的人想打开这样的文件箱所花的时间会更长，这样的文件箱安全性就会更高。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8" grpId="0" bldLvl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808633" y="886112"/>
            <a:ext cx="2035175" cy="385546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3500" y="1386840"/>
            <a:ext cx="8028940" cy="120586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）假如数字锁的密码是由两个数字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组成的，每格都可以出现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0-9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这十个数字中的任意一个，这样的数字锁一共有（      ）个密码。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4135" y="2771140"/>
            <a:ext cx="8028305" cy="171196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）假如数字锁的密码是由三个数字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组成的，每格都可以出现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0-9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这十个数字中的任意一个，这样的数字锁一共有（      ）个密码。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25317" y="2192546"/>
            <a:ext cx="1150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11960" y="3632706"/>
            <a:ext cx="1163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0309" y="1419622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323527" y="339502"/>
            <a:ext cx="8255633" cy="81026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电话号码从六位升为七位，可增加多少万用户？从七位为八位数？</a:t>
            </a:r>
          </a:p>
        </p:txBody>
      </p:sp>
      <p:sp>
        <p:nvSpPr>
          <p:cNvPr id="15" name="对话气泡: 圆角矩形 14"/>
          <p:cNvSpPr/>
          <p:nvPr/>
        </p:nvSpPr>
        <p:spPr>
          <a:xfrm>
            <a:off x="1907704" y="1383742"/>
            <a:ext cx="6515169" cy="1116000"/>
          </a:xfrm>
          <a:prstGeom prst="wedgeRoundRectCallout">
            <a:avLst>
              <a:gd name="adj1" fmla="val -55069"/>
              <a:gd name="adj2" fmla="val 11507"/>
              <a:gd name="adj3" fmla="val 16667"/>
            </a:avLst>
          </a:prstGeom>
          <a:noFill/>
          <a:ln w="25400" cap="flat" cmpd="sng" algn="ctr">
            <a:solidFill>
              <a:srgbClr val="F07474">
                <a:shade val="50000"/>
              </a:srgbClr>
            </a:solidFill>
            <a:prstDash val="solid"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电话号码首位不能是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，首位只能是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1-9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中的任意一个数字，其余各位可以有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种选择，因此六位号码供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9×10×10×10×10×10=900000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户。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075815" y="2554605"/>
            <a:ext cx="337121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900000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074115" y="2554605"/>
            <a:ext cx="3738245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9000000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051720" y="3651870"/>
            <a:ext cx="2683882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9000000</a:t>
            </a: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374900" y="3179445"/>
            <a:ext cx="4789388" cy="428625"/>
          </a:xfrm>
          <a:prstGeom prst="wedgeRoundRectCallout">
            <a:avLst>
              <a:gd name="adj1" fmla="val -11430"/>
              <a:gd name="adj2" fmla="val -100201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从六位到七位，增加了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8100000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户</a:t>
            </a: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1835696" y="4299942"/>
            <a:ext cx="4824000" cy="432000"/>
          </a:xfrm>
          <a:prstGeom prst="wedgeRoundRectCallout">
            <a:avLst>
              <a:gd name="adj1" fmla="val -2938"/>
              <a:gd name="adj2" fmla="val -90425"/>
              <a:gd name="adj3" fmla="val 16667"/>
            </a:avLst>
          </a:prstGeom>
          <a:noFill/>
          <a:ln w="25400" cap="flat" cmpd="sng" algn="ctr">
            <a:solidFill>
              <a:srgbClr val="BECE37">
                <a:shade val="50000"/>
              </a:srgbClr>
            </a:solidFill>
            <a:prstDash val="solid"/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从七位到八位，增加了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81000000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户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242470" y="3652505"/>
            <a:ext cx="2683882" cy="469900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90000000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44" grpId="0"/>
      <p:bldP spid="4" grpId="0"/>
      <p:bldP spid="5" grpId="0"/>
      <p:bldP spid="18" grpId="0" bldLvl="0" animBg="1"/>
      <p:bldP spid="6" grpId="0" bldLvl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267494"/>
            <a:ext cx="8594484" cy="1426215"/>
          </a:xfrm>
          <a:prstGeom prst="rect">
            <a:avLst/>
          </a:prstGeom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某市的私家车车牌号是由四个数字组成的，由于私人汽车发展迅速，车辆管理部门就在四个数字最前面增加了一个英文字母。这样可增加多少个车牌号？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2163559"/>
            <a:ext cx="8496944" cy="1344295"/>
          </a:xfrm>
          <a:prstGeom prst="rect">
            <a:avLst/>
          </a:prstGeom>
          <a:noFill/>
        </p:spPr>
        <p:txBody>
          <a:bodyPr/>
          <a:lstStyle>
            <a:lvl1pPr marL="257175" indent="-25717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6895" indent="-213995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1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这样想：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由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4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个数字组成车牌号，一共可以组成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10×10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×</a:t>
            </a:r>
          </a:p>
          <a:p>
            <a:pPr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10×10=10000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个车牌号，每增加一个字母就可以增加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10000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个车牌号，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26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个字母就可以增加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260000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个车牌号。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29579" y="3435846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 2" panose="05020102010507070707" charset="0"/>
              </a:rPr>
              <a:t>26×10×10×10×10=260000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051720" y="399274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答：可增加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260000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Wingdings 2" panose="05020102010507070707" charset="0"/>
              </a:rPr>
              <a:t>个车牌号。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11" grpId="0"/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1154</Words>
  <Application>Microsoft Office PowerPoint</Application>
  <PresentationFormat>全屏显示(16:9)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楷体</vt:lpstr>
      <vt:lpstr>Calibri</vt:lpstr>
      <vt:lpstr>黑体</vt:lpstr>
      <vt:lpstr>幼圆</vt:lpstr>
      <vt:lpstr>Wingdings 2</vt:lpstr>
      <vt:lpstr>Office 主题</vt:lpstr>
      <vt:lpstr>1_Office 主题</vt:lpstr>
      <vt:lpstr>2_Office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9</cp:revision>
  <dcterms:created xsi:type="dcterms:W3CDTF">2017-03-17T02:28:00Z</dcterms:created>
  <dcterms:modified xsi:type="dcterms:W3CDTF">2018-11-01T02:15:11Z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